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71" r:id="rId5"/>
    <p:sldId id="263" r:id="rId6"/>
    <p:sldId id="268" r:id="rId7"/>
    <p:sldId id="270" r:id="rId8"/>
    <p:sldId id="264" r:id="rId9"/>
    <p:sldId id="272" r:id="rId10"/>
    <p:sldId id="265" r:id="rId11"/>
    <p:sldId id="26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37" autoAdjust="0"/>
  </p:normalViewPr>
  <p:slideViewPr>
    <p:cSldViewPr>
      <p:cViewPr varScale="1">
        <p:scale>
          <a:sx n="56" d="100"/>
          <a:sy n="56" d="100"/>
        </p:scale>
        <p:origin x="-90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1C4B-4BC7-4297-B386-04924B5C25F2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7C16-84A4-4377-9A5A-CEEB5A4C95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77E58-6448-4A37-8FB2-C9B07B4CB0DB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1B3B-5CD0-44EB-A355-E2254960A1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A2C5-0923-47D7-AB31-C51581141FDB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1229-3E7B-4846-9657-9B96E55DAC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477B-F25C-4752-9FA0-CBB0B614AFE2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D7FDA-9E03-43AC-9655-A5165D06FE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6C54-2FF1-4DC2-92C4-3AE9F17773D6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A297D-5DD7-4734-81DA-AAE65C75D7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1AA0-0975-438A-AA61-4D067C406A23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1AEDA-942D-441D-A657-056BE331BE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41DDF-72E8-49EA-8D7A-91097F118C04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294C-4565-41A9-BBF1-10F7D31481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E435E-B1F0-44E7-85B0-C91DBF1C32C6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E54B-01C2-4F1F-B237-6F091D69EF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0B27-5279-4A68-9031-115E42CBE626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B8C2-FD06-4450-8002-A9AD4687A1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580E8-1827-4A59-A521-DB1D72A1C86F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C94B-BED7-4743-AC65-50FA7BC2E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C6595-403E-4E71-A21B-97979E9B4978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2B2F-D94E-455C-B203-BCE10A2E98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13">
            <a:lum bright="12000" contrast="40000"/>
          </a:blip>
          <a:srcRect/>
          <a:stretch>
            <a:fillRect/>
          </a:stretch>
        </p:blipFill>
        <p:spPr bwMode="auto"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033" name="图片 8"/>
          <p:cNvPicPr>
            <a:picLocks noChangeAspect="1"/>
          </p:cNvPicPr>
          <p:nvPr/>
        </p:nvPicPr>
        <p:blipFill>
          <a:blip r:embed="rId14">
            <a:lum bright="34000" contrast="40000"/>
          </a:blip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0C0941-538A-4412-AFB3-06103981102A}" type="datetimeFigureOut">
              <a:rPr lang="zh-CN" altLang="en-US"/>
              <a:pPr>
                <a:defRPr/>
              </a:pPr>
              <a:t>2016/3/9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AE134E-8B16-4C32-9479-C48187BFBA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89A53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zh-CN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976" y="1142984"/>
            <a:ext cx="697290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+mn-lt"/>
              </a:rPr>
              <a:t>Wi-Fi - IEEE </a:t>
            </a:r>
            <a:r>
              <a:rPr lang="en-US" sz="4000" b="1" dirty="0" smtClean="0">
                <a:latin typeface="+mn-lt"/>
              </a:rPr>
              <a:t>Standards and the future of Wi-Fi</a:t>
            </a:r>
            <a:endParaRPr lang="en-US" sz="40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4143380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 smtClean="0">
                <a:latin typeface="+mn-lt"/>
              </a:rPr>
              <a:t>Mingnan</a:t>
            </a:r>
            <a:r>
              <a:rPr lang="en-US" altLang="zh-CN" sz="2400" dirty="0" smtClean="0">
                <a:latin typeface="+mn-lt"/>
              </a:rPr>
              <a:t> Yuan</a:t>
            </a:r>
            <a:endParaRPr lang="zh-CN" alt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4643446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effectLst/>
                <a:latin typeface="Calibri" panose="020F0502020204030204" pitchFamily="34" charset="0"/>
              </a:rPr>
              <a:t>Department of Electrical and Computer Engineering </a:t>
            </a:r>
          </a:p>
          <a:p>
            <a:pPr lvl="0" algn="ctr"/>
            <a:r>
              <a:rPr lang="en-US" b="1" dirty="0" smtClean="0">
                <a:effectLst/>
                <a:latin typeface="Calibri" panose="020F0502020204030204" pitchFamily="34" charset="0"/>
              </a:rPr>
              <a:t>Auburn University</a:t>
            </a:r>
            <a:endParaRPr lang="en-US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535782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March 9,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Future Techniques</a:t>
            </a:r>
            <a:endParaRPr lang="zh-CN" altLang="en-US" sz="3600" b="1" dirty="0" smtClean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571612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Sub-band </a:t>
            </a:r>
            <a:r>
              <a:rPr lang="en-US" altLang="zh-CN" sz="2400" dirty="0">
                <a:latin typeface="+mn-lt"/>
              </a:rPr>
              <a:t>orthogonal multiplexing </a:t>
            </a:r>
            <a:r>
              <a:rPr lang="en-US" altLang="zh-CN" sz="2400" dirty="0" smtClean="0">
                <a:latin typeface="+mn-lt"/>
              </a:rPr>
              <a:t>division multiple access (OFDMA)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UPLINK MU-MIMO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Full </a:t>
            </a:r>
            <a:r>
              <a:rPr lang="en-US" altLang="zh-CN" sz="2400" dirty="0">
                <a:latin typeface="+mn-lt"/>
              </a:rPr>
              <a:t>duplex transmission</a:t>
            </a:r>
            <a:endParaRPr lang="zh-CN" alt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[1] B.L, 2006, Achieving </a:t>
            </a:r>
            <a:r>
              <a:rPr lang="en-US" altLang="zh-CN" sz="1800" dirty="0" smtClean="0"/>
              <a:t>optimal performance in IEEE 802.11 </a:t>
            </a:r>
            <a:r>
              <a:rPr lang="en-US" altLang="zh-CN" sz="1800" dirty="0" smtClean="0"/>
              <a:t>wireless LANs </a:t>
            </a:r>
            <a:r>
              <a:rPr lang="en-US" altLang="zh-CN" sz="1800" dirty="0" smtClean="0"/>
              <a:t>with the combination of link </a:t>
            </a:r>
            <a:r>
              <a:rPr lang="en-US" altLang="zh-CN" sz="1800" dirty="0" smtClean="0"/>
              <a:t>adaptation and </a:t>
            </a:r>
            <a:r>
              <a:rPr lang="en-US" altLang="zh-CN" sz="1800" dirty="0" smtClean="0"/>
              <a:t>adaptive </a:t>
            </a:r>
            <a:r>
              <a:rPr lang="en-US" altLang="zh-CN" sz="1800" dirty="0" err="1" smtClean="0"/>
              <a:t>backoff</a:t>
            </a: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[2] </a:t>
            </a:r>
            <a:r>
              <a:rPr lang="en-US" altLang="zh-CN" sz="1800" dirty="0" err="1" smtClean="0"/>
              <a:t>Xu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Bao</a:t>
            </a:r>
            <a:r>
              <a:rPr lang="en-US" altLang="zh-CN" sz="1800" dirty="0" smtClean="0"/>
              <a:t>, 2014, Protocol </a:t>
            </a:r>
            <a:r>
              <a:rPr lang="en-US" altLang="zh-CN" sz="1800" dirty="0" smtClean="0"/>
              <a:t>Design and Capacity Analysis in </a:t>
            </a:r>
            <a:r>
              <a:rPr lang="en-US" altLang="zh-CN" sz="1800" dirty="0" smtClean="0"/>
              <a:t>Hybrid Network </a:t>
            </a:r>
            <a:r>
              <a:rPr lang="en-US" altLang="zh-CN" sz="1800" dirty="0" smtClean="0"/>
              <a:t>of Visible Light </a:t>
            </a:r>
            <a:r>
              <a:rPr lang="en-US" altLang="zh-CN" sz="1800" dirty="0" smtClean="0"/>
              <a:t>Communication and </a:t>
            </a:r>
            <a:r>
              <a:rPr lang="en-US" altLang="zh-CN" sz="1800" dirty="0" smtClean="0"/>
              <a:t>OFDMA </a:t>
            </a:r>
            <a:r>
              <a:rPr lang="en-US" altLang="zh-CN" sz="1800" dirty="0" smtClean="0"/>
              <a:t>Systems</a:t>
            </a:r>
          </a:p>
          <a:p>
            <a:pPr>
              <a:buNone/>
            </a:pPr>
            <a:r>
              <a:rPr lang="en-US" altLang="zh-CN" sz="1800" dirty="0" smtClean="0"/>
              <a:t>[3] </a:t>
            </a:r>
            <a:r>
              <a:rPr lang="en-US" altLang="zh-CN" sz="1800" i="1" dirty="0" err="1" smtClean="0"/>
              <a:t>Joonsuk</a:t>
            </a:r>
            <a:r>
              <a:rPr lang="en-US" altLang="zh-CN" sz="1800" i="1" dirty="0" smtClean="0"/>
              <a:t> </a:t>
            </a:r>
            <a:r>
              <a:rPr lang="en-US" altLang="zh-CN" sz="1800" i="1" dirty="0" smtClean="0"/>
              <a:t>Kim, 2015, </a:t>
            </a:r>
            <a:r>
              <a:rPr lang="en-US" altLang="zh-CN" sz="1800" dirty="0" smtClean="0"/>
              <a:t>802.11 </a:t>
            </a:r>
            <a:r>
              <a:rPr lang="en-US" altLang="zh-CN" sz="1800" dirty="0" smtClean="0"/>
              <a:t>WLAN: History </a:t>
            </a:r>
            <a:r>
              <a:rPr lang="en-US" altLang="zh-CN" sz="1800" dirty="0" smtClean="0"/>
              <a:t>and New </a:t>
            </a:r>
            <a:r>
              <a:rPr lang="en-US" altLang="zh-CN" sz="1800" dirty="0" smtClean="0"/>
              <a:t>Enabling </a:t>
            </a:r>
            <a:r>
              <a:rPr lang="en-US" altLang="zh-CN" sz="1800" dirty="0" smtClean="0"/>
              <a:t>MIMO Techniques for Next </a:t>
            </a:r>
            <a:r>
              <a:rPr lang="en-US" altLang="zh-CN" sz="1800" dirty="0" smtClean="0"/>
              <a:t>Generation </a:t>
            </a:r>
            <a:r>
              <a:rPr lang="en-US" altLang="zh-CN" sz="1800" dirty="0" smtClean="0"/>
              <a:t>Standards</a:t>
            </a:r>
          </a:p>
          <a:p>
            <a:pPr>
              <a:buNone/>
            </a:pPr>
            <a:r>
              <a:rPr lang="en-US" altLang="zh-CN" sz="1800" dirty="0" smtClean="0"/>
              <a:t>[4] </a:t>
            </a:r>
            <a:r>
              <a:rPr lang="en-US" altLang="zh-CN" sz="1800" dirty="0" err="1" smtClean="0"/>
              <a:t>Moussa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Ayyash</a:t>
            </a:r>
            <a:r>
              <a:rPr lang="en-US" altLang="zh-CN" sz="1800" dirty="0" smtClean="0"/>
              <a:t>, 2016, Coexistence </a:t>
            </a:r>
            <a:r>
              <a:rPr lang="en-US" altLang="zh-CN" sz="1800" dirty="0" smtClean="0"/>
              <a:t>of </a:t>
            </a:r>
            <a:r>
              <a:rPr lang="en-US" altLang="zh-CN" sz="1800" dirty="0" err="1" smtClean="0"/>
              <a:t>WiFi</a:t>
            </a:r>
            <a:r>
              <a:rPr lang="en-US" altLang="zh-CN" sz="1800" dirty="0" smtClean="0"/>
              <a:t> and </a:t>
            </a:r>
            <a:r>
              <a:rPr lang="en-US" altLang="zh-CN" sz="1800" dirty="0" err="1" smtClean="0"/>
              <a:t>LiFi</a:t>
            </a:r>
            <a:r>
              <a:rPr lang="en-US" altLang="zh-CN" sz="1800" dirty="0" smtClean="0"/>
              <a:t> towards </a:t>
            </a:r>
            <a:r>
              <a:rPr lang="en-US" altLang="zh-CN" sz="1800" dirty="0" smtClean="0"/>
              <a:t>5G: Concepts</a:t>
            </a:r>
            <a:r>
              <a:rPr lang="en-US" altLang="zh-CN" sz="1800" dirty="0" smtClean="0"/>
              <a:t>, Opportunities, and </a:t>
            </a:r>
            <a:r>
              <a:rPr lang="en-US" altLang="zh-CN" sz="1800" dirty="0" smtClean="0"/>
              <a:t>Challenges</a:t>
            </a:r>
          </a:p>
          <a:p>
            <a:pPr>
              <a:buNone/>
            </a:pPr>
            <a:r>
              <a:rPr lang="en-US" altLang="zh-CN" sz="1800" dirty="0" smtClean="0"/>
              <a:t>[5] </a:t>
            </a:r>
            <a:r>
              <a:rPr lang="en-US" altLang="zh-CN" sz="1800" dirty="0" smtClean="0"/>
              <a:t>Nam </a:t>
            </a:r>
            <a:r>
              <a:rPr lang="en-US" altLang="zh-CN" sz="1800" dirty="0" smtClean="0"/>
              <a:t>Nguyen, 2015, A </a:t>
            </a:r>
            <a:r>
              <a:rPr lang="en-US" altLang="zh-CN" sz="1800" dirty="0" smtClean="0"/>
              <a:t>Novel WLAN Roaming Decision and Selection Scheme </a:t>
            </a:r>
            <a:r>
              <a:rPr lang="en-US" altLang="zh-CN" sz="1800" dirty="0" smtClean="0"/>
              <a:t>for Mobile </a:t>
            </a:r>
            <a:r>
              <a:rPr lang="en-US" altLang="zh-CN" sz="1800" dirty="0" smtClean="0"/>
              <a:t>Data </a:t>
            </a:r>
            <a:r>
              <a:rPr lang="en-US" altLang="zh-CN" sz="1800" dirty="0" smtClean="0"/>
              <a:t>Offloading</a:t>
            </a:r>
          </a:p>
          <a:p>
            <a:pPr>
              <a:buNone/>
            </a:pPr>
            <a:r>
              <a:rPr lang="en-US" altLang="zh-CN" sz="1800" dirty="0" smtClean="0"/>
              <a:t>[6]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Sharad</a:t>
            </a:r>
            <a:r>
              <a:rPr lang="en-US" altLang="zh-CN" sz="1800" dirty="0" smtClean="0"/>
              <a:t> S </a:t>
            </a:r>
            <a:r>
              <a:rPr lang="en-US" altLang="zh-CN" sz="1800" dirty="0" err="1" smtClean="0"/>
              <a:t>Wagha</a:t>
            </a:r>
            <a:r>
              <a:rPr lang="en-US" altLang="zh-CN" sz="1800" dirty="0" smtClean="0"/>
              <a:t>, 2015, Performance </a:t>
            </a:r>
            <a:r>
              <a:rPr lang="en-US" altLang="zh-CN" sz="1800" dirty="0" smtClean="0"/>
              <a:t>Evaluation of IEEE 802.15.4 Protocol </a:t>
            </a:r>
            <a:r>
              <a:rPr lang="en-US" altLang="zh-CN" sz="1800" dirty="0" smtClean="0"/>
              <a:t>Under Coexistence </a:t>
            </a:r>
            <a:r>
              <a:rPr lang="en-US" altLang="zh-CN" sz="1800" dirty="0" smtClean="0"/>
              <a:t>of </a:t>
            </a:r>
            <a:r>
              <a:rPr lang="en-US" altLang="zh-CN" sz="1800" dirty="0" smtClean="0"/>
              <a:t>Wi-Fi </a:t>
            </a:r>
            <a:r>
              <a:rPr lang="en-US" altLang="zh-CN" sz="1800" dirty="0" smtClean="0"/>
              <a:t>802.11b</a:t>
            </a:r>
            <a:endParaRPr lang="zh-CN" altLang="en-US" sz="1800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References</a:t>
            </a:r>
            <a:endParaRPr lang="zh-CN" altLang="en-US" sz="3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2928958" cy="11430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Outline</a:t>
            </a:r>
            <a:endParaRPr lang="zh-CN" altLang="en-US" sz="3600" b="1" dirty="0" smtClean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1214423"/>
            <a:ext cx="79296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History of </a:t>
            </a:r>
            <a:r>
              <a:rPr lang="en-US" sz="2400" dirty="0">
                <a:latin typeface="+mn-lt"/>
              </a:rPr>
              <a:t>IEEE </a:t>
            </a:r>
            <a:r>
              <a:rPr lang="en-US" sz="2400" dirty="0" smtClean="0">
                <a:latin typeface="+mn-lt"/>
              </a:rPr>
              <a:t>802.11 WLAN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Very </a:t>
            </a:r>
            <a:r>
              <a:rPr lang="en-US" altLang="zh-CN" sz="2400" dirty="0">
                <a:latin typeface="+mn-lt"/>
              </a:rPr>
              <a:t>high throughput signal field</a:t>
            </a:r>
            <a:endParaRPr lang="en-US" sz="2400" dirty="0" smtClean="0">
              <a:latin typeface="+mn-lt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latin typeface="+mn-lt"/>
              </a:rPr>
              <a:t>Multiple-input </a:t>
            </a:r>
            <a:r>
              <a:rPr lang="en-US" sz="2400" dirty="0">
                <a:latin typeface="+mn-lt"/>
              </a:rPr>
              <a:t>and </a:t>
            </a:r>
            <a:r>
              <a:rPr lang="en-US" sz="2400" dirty="0" smtClean="0">
                <a:latin typeface="+mn-lt"/>
              </a:rPr>
              <a:t>multiple-output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zh-CN" sz="2400" dirty="0" smtClean="0"/>
              <a:t> </a:t>
            </a:r>
            <a:r>
              <a:rPr lang="en-US" altLang="zh-CN" sz="2400" dirty="0" smtClean="0">
                <a:latin typeface="+mn-lt"/>
              </a:rPr>
              <a:t>BEAMFORMING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dirty="0">
                <a:latin typeface="+mn-lt"/>
              </a:rPr>
              <a:t>Future Techniques</a:t>
            </a:r>
            <a:endParaRPr lang="en-US" altLang="zh-CN" sz="2400" dirty="0" smtClean="0">
              <a:latin typeface="+mn-lt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altLang="zh-CN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372344" cy="714372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History of </a:t>
            </a:r>
            <a:r>
              <a:rPr lang="en-US" sz="3600" b="1" dirty="0" smtClean="0">
                <a:latin typeface="+mn-lt"/>
              </a:rPr>
              <a:t>IEEE 802.11 WLAN</a:t>
            </a:r>
            <a:endParaRPr lang="zh-CN" altLang="en-US" sz="3600" b="1" dirty="0" smtClean="0">
              <a:latin typeface="+mn-lt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r>
              <a:rPr lang="en-US" altLang="zh-CN" sz="2000" dirty="0" smtClean="0"/>
              <a:t>802.11 defined </a:t>
            </a:r>
            <a:r>
              <a:rPr lang="en-US" altLang="zh-CN" sz="2000" dirty="0" smtClean="0"/>
              <a:t>only </a:t>
            </a:r>
            <a:r>
              <a:rPr lang="en-US" altLang="zh-CN" sz="2000" dirty="0" smtClean="0"/>
              <a:t>the data </a:t>
            </a:r>
            <a:r>
              <a:rPr lang="en-US" altLang="zh-CN" sz="2000" dirty="0" smtClean="0"/>
              <a:t>rate of 1 or 2 Mb/s operated at 2.4 </a:t>
            </a:r>
            <a:r>
              <a:rPr lang="en-US" altLang="zh-CN" sz="2000" dirty="0" smtClean="0"/>
              <a:t>GHz band using.</a:t>
            </a:r>
          </a:p>
          <a:p>
            <a:r>
              <a:rPr lang="en-US" sz="2000" dirty="0" smtClean="0"/>
              <a:t>IEEE expanded on the original 802.11 standard in July 1999, creating the </a:t>
            </a:r>
            <a:r>
              <a:rPr lang="en-US" sz="2000" i="1" dirty="0" smtClean="0"/>
              <a:t>802.11b </a:t>
            </a:r>
            <a:r>
              <a:rPr lang="en-US" sz="2000" dirty="0" smtClean="0"/>
              <a:t>specification</a:t>
            </a:r>
            <a:r>
              <a:rPr lang="en-US" sz="2000" dirty="0" smtClean="0"/>
              <a:t>. 802.11b supports bandwidth up to 11 </a:t>
            </a:r>
            <a:r>
              <a:rPr lang="en-US" sz="2000" dirty="0" smtClean="0"/>
              <a:t>Mbps. 802.11b </a:t>
            </a:r>
            <a:r>
              <a:rPr lang="en-US" sz="2000" dirty="0" smtClean="0"/>
              <a:t>uses the same </a:t>
            </a:r>
            <a:r>
              <a:rPr lang="en-US" sz="2000" i="1" dirty="0" smtClean="0"/>
              <a:t>unregulated</a:t>
            </a:r>
            <a:r>
              <a:rPr lang="en-US" sz="2000" dirty="0" smtClean="0"/>
              <a:t> radio signaling frequency (2.4 GHz) as the original 802.11 standard.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802.11g attempts to combine the best of both 802.11a and 802.11b. 802.11g supports bandwidth up to 54 Mbps, and it uses the 2.4 </a:t>
            </a:r>
            <a:r>
              <a:rPr lang="en-US" sz="2000" dirty="0" smtClean="0"/>
              <a:t>GHz </a:t>
            </a:r>
            <a:r>
              <a:rPr lang="en-US" sz="2000" dirty="0" smtClean="0"/>
              <a:t>frequency for greater range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 Industry standards groups ratified 802.11n in 2009 with specifications providing for up to 300 Mbps of network bandwidth. </a:t>
            </a:r>
            <a:endParaRPr lang="en-US" sz="2000" dirty="0" smtClean="0"/>
          </a:p>
          <a:p>
            <a:r>
              <a:rPr lang="en-US" sz="2000" dirty="0" smtClean="0"/>
              <a:t>802.11ac bandwidth rated up to 1300 Mbps on the 5 GHz band.</a:t>
            </a: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History of </a:t>
            </a:r>
            <a:r>
              <a:rPr lang="en-US" sz="3600" b="1" dirty="0" smtClean="0">
                <a:latin typeface="+mn-lt"/>
              </a:rPr>
              <a:t>IEEE 802.11 WLAN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802.11ac chooses </a:t>
            </a:r>
            <a:r>
              <a:rPr lang="en-US" altLang="zh-CN" sz="2400" dirty="0" smtClean="0"/>
              <a:t>a mixed-mode </a:t>
            </a:r>
            <a:r>
              <a:rPr lang="en-US" altLang="zh-CN" sz="2400" dirty="0" smtClean="0"/>
              <a:t>format with </a:t>
            </a:r>
            <a:r>
              <a:rPr lang="en-US" altLang="zh-CN" sz="2400" dirty="0" smtClean="0"/>
              <a:t>new </a:t>
            </a:r>
            <a:r>
              <a:rPr lang="en-US" altLang="zh-CN" sz="2400" dirty="0" smtClean="0"/>
              <a:t>portion.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This amendments </a:t>
            </a:r>
            <a:r>
              <a:rPr lang="en-US" altLang="zh-CN" sz="2400" dirty="0" smtClean="0"/>
              <a:t>enable an efficient </a:t>
            </a:r>
            <a:r>
              <a:rPr lang="en-US" altLang="zh-CN" sz="2400" dirty="0" smtClean="0"/>
              <a:t>preamble design </a:t>
            </a:r>
            <a:r>
              <a:rPr lang="en-US" altLang="zh-CN" sz="2400" dirty="0" smtClean="0"/>
              <a:t>for MIMO operation</a:t>
            </a:r>
            <a:r>
              <a:rPr lang="en-US" altLang="zh-CN" sz="2400" dirty="0" smtClean="0"/>
              <a:t>.</a:t>
            </a:r>
            <a:r>
              <a:rPr lang="en-US" altLang="zh-CN" sz="2400" dirty="0" smtClean="0"/>
              <a:t> After 20 </a:t>
            </a:r>
            <a:r>
              <a:rPr lang="en-US" altLang="zh-CN" sz="2400" dirty="0" smtClean="0"/>
              <a:t>m sec </a:t>
            </a:r>
            <a:r>
              <a:rPr lang="en-US" altLang="zh-CN" sz="2400" dirty="0" smtClean="0"/>
              <a:t>long legacy portion of </a:t>
            </a:r>
            <a:r>
              <a:rPr lang="en-US" altLang="zh-CN" sz="2400" dirty="0" smtClean="0"/>
              <a:t>the preamble, more </a:t>
            </a:r>
            <a:r>
              <a:rPr lang="en-US" altLang="zh-CN" sz="2400" dirty="0" smtClean="0"/>
              <a:t>control signals are defined </a:t>
            </a:r>
            <a:r>
              <a:rPr lang="en-US" altLang="zh-CN" sz="2400" dirty="0" smtClean="0"/>
              <a:t>in very high throughput </a:t>
            </a:r>
            <a:r>
              <a:rPr lang="en-US" altLang="zh-CN" sz="2400" dirty="0" smtClean="0"/>
              <a:t>signal field (VHT-SIG) </a:t>
            </a:r>
            <a:r>
              <a:rPr lang="en-US" altLang="zh-CN" sz="2400" dirty="0" smtClean="0"/>
              <a:t>for 11ac</a:t>
            </a:r>
            <a:r>
              <a:rPr lang="en-US" altLang="zh-CN" sz="2400" dirty="0" smtClean="0"/>
              <a:t>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Very high throughput signal field</a:t>
            </a:r>
            <a:endParaRPr lang="zh-CN" altLang="en-US" sz="3600" b="1" dirty="0" smtClean="0">
              <a:latin typeface="+mn-lt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072494" cy="459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>
                <a:latin typeface="+mn-lt"/>
              </a:rPr>
              <a:t>Multiple-input </a:t>
            </a:r>
            <a:r>
              <a:rPr lang="en-US" sz="3200" b="1" dirty="0" smtClean="0">
                <a:latin typeface="+mn-lt"/>
              </a:rPr>
              <a:t>and multiple-output</a:t>
            </a:r>
            <a:endParaRPr lang="zh-CN" altLang="en-US" sz="320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357298"/>
            <a:ext cx="75724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MIMO is </a:t>
            </a:r>
            <a:r>
              <a:rPr lang="en-US" sz="2400" dirty="0">
                <a:latin typeface="+mn-lt"/>
              </a:rPr>
              <a:t>a method for multiplying the capacity of a radio link </a:t>
            </a:r>
            <a:r>
              <a:rPr lang="en-US" sz="2400" dirty="0" smtClean="0">
                <a:latin typeface="+mn-lt"/>
              </a:rPr>
              <a:t>using multiple </a:t>
            </a:r>
            <a:r>
              <a:rPr lang="en-US" sz="2400" dirty="0">
                <a:latin typeface="+mn-lt"/>
              </a:rPr>
              <a:t>transmit and receive antennas to exploit </a:t>
            </a:r>
            <a:r>
              <a:rPr lang="en-US" sz="2400" dirty="0" smtClean="0">
                <a:latin typeface="+mn-lt"/>
              </a:rPr>
              <a:t>multipath propagation. </a:t>
            </a:r>
            <a:r>
              <a:rPr lang="en-US" sz="2400" baseline="300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MIMO </a:t>
            </a:r>
            <a:r>
              <a:rPr lang="en-US" sz="2400" dirty="0">
                <a:latin typeface="+mn-lt"/>
              </a:rPr>
              <a:t>has become an essential element of </a:t>
            </a:r>
            <a:r>
              <a:rPr lang="en-US" sz="2400" dirty="0" smtClean="0">
                <a:latin typeface="+mn-lt"/>
              </a:rPr>
              <a:t>wireless communication standards.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With </a:t>
            </a:r>
            <a:r>
              <a:rPr lang="en-US" altLang="zh-CN" sz="2400" dirty="0">
                <a:latin typeface="+mn-lt"/>
              </a:rPr>
              <a:t>a new MU-MIMO feature introduced </a:t>
            </a:r>
            <a:r>
              <a:rPr lang="en-US" altLang="zh-CN" sz="2400" dirty="0" smtClean="0">
                <a:latin typeface="+mn-lt"/>
              </a:rPr>
              <a:t>in 802.11ac, the </a:t>
            </a:r>
            <a:r>
              <a:rPr lang="en-US" altLang="zh-CN" sz="2400" dirty="0">
                <a:latin typeface="+mn-lt"/>
              </a:rPr>
              <a:t>VHT-SIG should indicate </a:t>
            </a:r>
            <a:r>
              <a:rPr lang="en-US" altLang="zh-CN" sz="2400" dirty="0" smtClean="0">
                <a:latin typeface="+mn-lt"/>
              </a:rPr>
              <a:t>necessary information for recipients </a:t>
            </a:r>
            <a:r>
              <a:rPr lang="en-US" altLang="zh-CN" sz="2400" dirty="0">
                <a:latin typeface="+mn-lt"/>
              </a:rPr>
              <a:t>to process </a:t>
            </a:r>
            <a:r>
              <a:rPr lang="en-US" altLang="zh-CN" sz="2400" dirty="0" smtClean="0">
                <a:latin typeface="+mn-lt"/>
              </a:rPr>
              <a:t>MUMIMO packets</a:t>
            </a:r>
            <a:r>
              <a:rPr lang="en-US" altLang="zh-CN" sz="2400" dirty="0">
                <a:latin typeface="+mn-lt"/>
              </a:rPr>
              <a:t>.</a:t>
            </a:r>
            <a:endParaRPr lang="zh-CN" alt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Multi-user </a:t>
            </a:r>
            <a:r>
              <a:rPr lang="en-US" altLang="zh-CN" sz="3600" b="1" dirty="0" smtClean="0">
                <a:latin typeface="+mn-lt"/>
              </a:rPr>
              <a:t>MIMO transmissions</a:t>
            </a:r>
            <a:endParaRPr lang="zh-CN" altLang="en-US" sz="3600" b="1" dirty="0">
              <a:latin typeface="+mn-lt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1500174"/>
            <a:ext cx="868405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BEAMFORMING</a:t>
            </a:r>
            <a:endParaRPr lang="zh-CN" altLang="en-US" sz="3600" dirty="0" smtClean="0">
              <a:latin typeface="+mn-lt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en-US" altLang="zh-CN" sz="2400" dirty="0" smtClean="0"/>
              <a:t>Beam-forming </a:t>
            </a:r>
            <a:r>
              <a:rPr lang="en-US" altLang="zh-CN" sz="2400" dirty="0" smtClean="0"/>
              <a:t>is one of advanced MIMO </a:t>
            </a:r>
            <a:r>
              <a:rPr lang="en-US" altLang="zh-CN" sz="2400" dirty="0" smtClean="0"/>
              <a:t>techniques to </a:t>
            </a:r>
            <a:r>
              <a:rPr lang="en-US" altLang="zh-CN" sz="2400" dirty="0" smtClean="0"/>
              <a:t>enhance the throughput </a:t>
            </a:r>
            <a:r>
              <a:rPr lang="en-US" altLang="zh-CN" sz="2400" dirty="0" smtClean="0"/>
              <a:t>significantly. Antenna coordination </a:t>
            </a:r>
            <a:r>
              <a:rPr lang="en-US" altLang="zh-CN" sz="2400" dirty="0" smtClean="0"/>
              <a:t>for directional beams </a:t>
            </a:r>
            <a:r>
              <a:rPr lang="en-US" altLang="zh-CN" sz="2400" dirty="0" smtClean="0"/>
              <a:t>is enabled </a:t>
            </a:r>
            <a:r>
              <a:rPr lang="en-US" altLang="zh-CN" sz="2400" dirty="0" smtClean="0"/>
              <a:t>with an aid </a:t>
            </a:r>
            <a:r>
              <a:rPr lang="en-US" altLang="zh-CN" sz="2400" dirty="0" smtClean="0"/>
              <a:t>of </a:t>
            </a:r>
            <a:r>
              <a:rPr lang="en-US" altLang="zh-CN" sz="2400" dirty="0" smtClean="0"/>
              <a:t>channel state information</a:t>
            </a:r>
            <a:r>
              <a:rPr lang="en-US" altLang="zh-CN" sz="2400" dirty="0" smtClean="0"/>
              <a:t> (CSI) </a:t>
            </a:r>
            <a:r>
              <a:rPr lang="en-US" altLang="zh-CN" sz="2400" dirty="0" smtClean="0"/>
              <a:t>feedback, and thus </a:t>
            </a:r>
            <a:r>
              <a:rPr lang="en-US" altLang="zh-CN" sz="2400" dirty="0" smtClean="0"/>
              <a:t>it is </a:t>
            </a:r>
            <a:r>
              <a:rPr lang="en-US" altLang="zh-CN" sz="2400" dirty="0" smtClean="0"/>
              <a:t>essential to efficiently deliver such </a:t>
            </a:r>
            <a:r>
              <a:rPr lang="en-US" altLang="zh-CN" sz="2400" dirty="0" smtClean="0"/>
              <a:t>information from </a:t>
            </a:r>
            <a:r>
              <a:rPr lang="en-US" altLang="zh-CN" sz="2400" dirty="0" smtClean="0"/>
              <a:t>a </a:t>
            </a:r>
            <a:r>
              <a:rPr lang="en-US" altLang="zh-CN" sz="2400" dirty="0" smtClean="0"/>
              <a:t>beam-</a:t>
            </a:r>
            <a:r>
              <a:rPr lang="en-US" altLang="zh-CN" sz="2400" dirty="0" err="1" smtClean="0"/>
              <a:t>formee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to a </a:t>
            </a:r>
            <a:r>
              <a:rPr lang="en-US" altLang="zh-CN" sz="2400" dirty="0" smtClean="0"/>
              <a:t>beam-former.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+mn-lt"/>
              </a:rPr>
              <a:t>PERFORMANCE OF BEAMFORMING</a:t>
            </a:r>
            <a:endParaRPr lang="zh-CN" altLang="en-US" sz="3600" dirty="0">
              <a:latin typeface="+mn-lt"/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7715304" cy="51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毕设演示 - 袁明楠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毕设演示 - 袁明楠</Template>
  <TotalTime>628</TotalTime>
  <Words>369</Words>
  <Application>Microsoft Office PowerPoint</Application>
  <PresentationFormat>全屏显示(4:3)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Cambria</vt:lpstr>
      <vt:lpstr>华文楷体</vt:lpstr>
      <vt:lpstr>Arial</vt:lpstr>
      <vt:lpstr>Maiandra GD</vt:lpstr>
      <vt:lpstr>隶书</vt:lpstr>
      <vt:lpstr>Wingdings 2</vt:lpstr>
      <vt:lpstr>Calibri</vt:lpstr>
      <vt:lpstr>宋体</vt:lpstr>
      <vt:lpstr>毕设演示 - 袁明楠</vt:lpstr>
      <vt:lpstr> </vt:lpstr>
      <vt:lpstr>Outline</vt:lpstr>
      <vt:lpstr>History of IEEE 802.11 WLAN</vt:lpstr>
      <vt:lpstr>History of IEEE 802.11 WLAN</vt:lpstr>
      <vt:lpstr>Very high throughput signal field</vt:lpstr>
      <vt:lpstr>Multiple-input and multiple-output</vt:lpstr>
      <vt:lpstr>Multi-user MIMO transmissions</vt:lpstr>
      <vt:lpstr>BEAMFORMING</vt:lpstr>
      <vt:lpstr>PERFORMANCE OF BEAMFORMING</vt:lpstr>
      <vt:lpstr>Future Techniques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wms</dc:creator>
  <cp:lastModifiedBy>wms</cp:lastModifiedBy>
  <cp:revision>48</cp:revision>
  <dcterms:created xsi:type="dcterms:W3CDTF">2016-03-09T10:55:18Z</dcterms:created>
  <dcterms:modified xsi:type="dcterms:W3CDTF">2016-03-09T21:23:28Z</dcterms:modified>
</cp:coreProperties>
</file>